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3" r:id="rId6"/>
    <p:sldId id="260" r:id="rId7"/>
    <p:sldId id="261" r:id="rId8"/>
    <p:sldId id="262" r:id="rId9"/>
    <p:sldId id="263" r:id="rId10"/>
    <p:sldId id="264" r:id="rId11"/>
    <p:sldId id="265"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webmd.com/skin-problems-and-treatments/picture-of-the-skin" TargetMode="External"/><Relationship Id="rId2" Type="http://schemas.openxmlformats.org/officeDocument/2006/relationships/hyperlink" Target="http://www.webmd.com/parenting/baby/nursing-basic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webmd.com/digestive-disorders/picture-of-the-liver" TargetMode="External"/><Relationship Id="rId3" Type="http://schemas.openxmlformats.org/officeDocument/2006/relationships/hyperlink" Target="http://www.webmd.com/back-pain/default.htm" TargetMode="External"/><Relationship Id="rId7" Type="http://schemas.openxmlformats.org/officeDocument/2006/relationships/hyperlink" Target="http://www.webmd.com/a-to-z-guides/weakness-and-fatigue-topic-overview" TargetMode="External"/><Relationship Id="rId2" Type="http://schemas.openxmlformats.org/officeDocument/2006/relationships/hyperlink" Target="http://www.webmd.com/cold-and-flu/default.htm" TargetMode="External"/><Relationship Id="rId1" Type="http://schemas.openxmlformats.org/officeDocument/2006/relationships/slideLayout" Target="../slideLayouts/slideLayout2.xml"/><Relationship Id="rId6" Type="http://schemas.openxmlformats.org/officeDocument/2006/relationships/hyperlink" Target="http://www.webmd.com/menopause/guide/8-causes-of-night-sweats" TargetMode="External"/><Relationship Id="rId11" Type="http://schemas.openxmlformats.org/officeDocument/2006/relationships/hyperlink" Target="http://www.webmd.com/first-aid/fevers-causes-symptoms-treatments" TargetMode="External"/><Relationship Id="rId5" Type="http://schemas.openxmlformats.org/officeDocument/2006/relationships/hyperlink" Target="http://www.webmd.com/migraines-headaches/default.htm" TargetMode="External"/><Relationship Id="rId10" Type="http://schemas.openxmlformats.org/officeDocument/2006/relationships/hyperlink" Target="http://www.webmd.com/digestive-disorders/picture-of-the-spleen" TargetMode="External"/><Relationship Id="rId4" Type="http://schemas.openxmlformats.org/officeDocument/2006/relationships/hyperlink" Target="http://www.webmd.com/diet/default.htm" TargetMode="External"/><Relationship Id="rId9" Type="http://schemas.openxmlformats.org/officeDocument/2006/relationships/hyperlink" Target="http://www.webmd.com/a-to-z-guides/swollen-lymph-nodes-topic-overview"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webmd.com/digestive-disorders/digestive-diseases-diarrhea" TargetMode="External"/><Relationship Id="rId2" Type="http://schemas.openxmlformats.org/officeDocument/2006/relationships/hyperlink" Target="http://www.webmd.com/digestive-disorders/digestive-diseases-nausea-vomiting"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webmd.com/cold-and-flu/treat-symptoms-12/video-soothe-child-fever" TargetMode="External"/><Relationship Id="rId3" Type="http://schemas.openxmlformats.org/officeDocument/2006/relationships/hyperlink" Target="http://www.webmd.com/heart/picture-of-the-heart" TargetMode="External"/><Relationship Id="rId7" Type="http://schemas.openxmlformats.org/officeDocument/2006/relationships/hyperlink" Target="http://www.webmd.com/women/guide/why-so-tired-10-causes-fatigue" TargetMode="External"/><Relationship Id="rId12" Type="http://schemas.openxmlformats.org/officeDocument/2006/relationships/hyperlink" Target="http://www.webmd.com/baby/tc/birth-defects-testing-what-are-birth-defects-tests" TargetMode="External"/><Relationship Id="rId2" Type="http://schemas.openxmlformats.org/officeDocument/2006/relationships/hyperlink" Target="http://www.webmd.com/brain/default.htm" TargetMode="External"/><Relationship Id="rId1" Type="http://schemas.openxmlformats.org/officeDocument/2006/relationships/slideLayout" Target="../slideLayouts/slideLayout2.xml"/><Relationship Id="rId6" Type="http://schemas.openxmlformats.org/officeDocument/2006/relationships/hyperlink" Target="http://www.webmd.com/chronic-fatigue-syndrome/default.htm" TargetMode="External"/><Relationship Id="rId11" Type="http://schemas.openxmlformats.org/officeDocument/2006/relationships/hyperlink" Target="http://www.webmd.com/baby/guide/pregnancy-miscarriage" TargetMode="External"/><Relationship Id="rId5" Type="http://schemas.openxmlformats.org/officeDocument/2006/relationships/hyperlink" Target="http://www.webmd.com/a-to-z-guides/abscess" TargetMode="External"/><Relationship Id="rId10" Type="http://schemas.openxmlformats.org/officeDocument/2006/relationships/hyperlink" Target="http://www.webmd.com/baby/default.htm" TargetMode="External"/><Relationship Id="rId4" Type="http://schemas.openxmlformats.org/officeDocument/2006/relationships/hyperlink" Target="http://www.webmd.com/hepatitis/rmq-know-your-liver" TargetMode="External"/><Relationship Id="rId9" Type="http://schemas.openxmlformats.org/officeDocument/2006/relationships/hyperlink" Target="http://www.webmd.com/pain-management/guide/joint-pai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webmd.com/drugs/2/drug-11249/streptomycin+intramuscular/details" TargetMode="External"/><Relationship Id="rId2" Type="http://schemas.openxmlformats.org/officeDocument/2006/relationships/hyperlink" Target="http://www.webmd.com/cold-and-flu/video/josephson-antibiotics" TargetMode="External"/><Relationship Id="rId1" Type="http://schemas.openxmlformats.org/officeDocument/2006/relationships/slideLayout" Target="../slideLayouts/slideLayout2.xml"/><Relationship Id="rId5" Type="http://schemas.openxmlformats.org/officeDocument/2006/relationships/hyperlink" Target="http://www.webmd.com/drugs/2/drug-5919/tetracycline+oral/details" TargetMode="External"/><Relationship Id="rId4" Type="http://schemas.openxmlformats.org/officeDocument/2006/relationships/hyperlink" Target="http://www.webmd.com/drugs/2/drug-1744/rifampin+oral/detai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500175"/>
            <a:ext cx="8501122" cy="1643073"/>
          </a:xfrm>
        </p:spPr>
        <p:txBody>
          <a:bodyPr>
            <a:normAutofit fontScale="90000"/>
          </a:bodyPr>
          <a:lstStyle/>
          <a:p>
            <a:r>
              <a:rPr lang="en-US" sz="7200" b="1" dirty="0" smtClean="0"/>
              <a:t/>
            </a:r>
            <a:br>
              <a:rPr lang="en-US" sz="7200" b="1" dirty="0" smtClean="0"/>
            </a:br>
            <a:r>
              <a:rPr lang="en-US" sz="10700" b="1" u="sng" dirty="0" smtClean="0">
                <a:solidFill>
                  <a:srgbClr val="0070C0"/>
                </a:solidFill>
                <a:effectLst>
                  <a:outerShdw blurRad="38100" dist="38100" dir="2700000" algn="tl">
                    <a:srgbClr val="000000">
                      <a:alpha val="43137"/>
                    </a:srgbClr>
                  </a:outerShdw>
                </a:effectLst>
              </a:rPr>
              <a:t>BRUCELLOSIS</a:t>
            </a:r>
            <a:br>
              <a:rPr lang="en-US" sz="10700" b="1" u="sng" dirty="0" smtClean="0">
                <a:solidFill>
                  <a:srgbClr val="0070C0"/>
                </a:solidFill>
                <a:effectLst>
                  <a:outerShdw blurRad="38100" dist="38100" dir="2700000" algn="tl">
                    <a:srgbClr val="000000">
                      <a:alpha val="43137"/>
                    </a:srgbClr>
                  </a:outerShdw>
                </a:effectLst>
              </a:rPr>
            </a:br>
            <a:endParaRPr lang="ar-EG" sz="10700" b="1" u="sng" dirty="0">
              <a:solidFill>
                <a:srgbClr val="0070C0"/>
              </a:solidFill>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285720" y="4814894"/>
            <a:ext cx="8572560" cy="1543064"/>
          </a:xfrm>
        </p:spPr>
        <p:txBody>
          <a:bodyPr>
            <a:normAutofit fontScale="40000" lnSpcReduction="20000"/>
          </a:bodyPr>
          <a:lstStyle/>
          <a:p>
            <a:pPr marL="342900" indent="-342900">
              <a:defRPr/>
            </a:pPr>
            <a:r>
              <a:rPr lang="en-US" sz="4500" b="1" dirty="0" smtClean="0">
                <a:solidFill>
                  <a:srgbClr val="800000"/>
                </a:solidFill>
                <a:effectLst>
                  <a:outerShdw blurRad="38100" dist="38100" dir="2700000" algn="tl">
                    <a:srgbClr val="000000">
                      <a:alpha val="43137"/>
                    </a:srgbClr>
                  </a:outerShdw>
                </a:effectLst>
              </a:rPr>
              <a:t>By</a:t>
            </a:r>
          </a:p>
          <a:p>
            <a:pPr marL="342900" indent="-342900">
              <a:defRPr/>
            </a:pPr>
            <a:r>
              <a:rPr lang="en-US" sz="7600" b="1" dirty="0" smtClean="0">
                <a:solidFill>
                  <a:srgbClr val="800000"/>
                </a:solidFill>
                <a:effectLst>
                  <a:outerShdw blurRad="38100" dist="38100" dir="2700000" algn="tl">
                    <a:srgbClr val="000000">
                      <a:alpha val="43137"/>
                    </a:srgbClr>
                  </a:outerShdw>
                </a:effectLst>
              </a:rPr>
              <a:t>Prof. / Ahmed Fathy Hamed</a:t>
            </a:r>
          </a:p>
          <a:p>
            <a:pPr>
              <a:defRPr/>
            </a:pPr>
            <a:r>
              <a:rPr lang="en-US" sz="4500" b="1" dirty="0" smtClean="0">
                <a:solidFill>
                  <a:srgbClr val="FF0000"/>
                </a:solidFill>
                <a:effectLst>
                  <a:outerShdw blurRad="38100" dist="38100" dir="2700000" algn="tl">
                    <a:srgbClr val="000000">
                      <a:alpha val="43137"/>
                    </a:srgbClr>
                  </a:outerShdw>
                </a:effectLst>
              </a:rPr>
              <a:t>Professor &amp; Head of the department of Public Health and Community Medicine</a:t>
            </a:r>
          </a:p>
          <a:p>
            <a:pPr>
              <a:defRPr/>
            </a:pPr>
            <a:r>
              <a:rPr lang="en-US" sz="4500" b="1" dirty="0" smtClean="0">
                <a:solidFill>
                  <a:srgbClr val="FF0000"/>
                </a:solidFill>
                <a:effectLst>
                  <a:outerShdw blurRad="38100" dist="38100" dir="2700000" algn="tl">
                    <a:srgbClr val="000000">
                      <a:alpha val="43137"/>
                    </a:srgbClr>
                  </a:outerShdw>
                </a:effectLst>
              </a:rPr>
              <a:t>Faculty of Medicine - Sohag University</a:t>
            </a:r>
          </a:p>
          <a:p>
            <a:endParaRPr lang="ar-EG" dirty="0"/>
          </a:p>
        </p:txBody>
      </p:sp>
    </p:spTree>
    <p:extLst>
      <p:ext uri="{BB962C8B-B14F-4D97-AF65-F5344CB8AC3E}">
        <p14:creationId xmlns="" xmlns:p14="http://schemas.microsoft.com/office/powerpoint/2010/main" val="21931423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214290"/>
            <a:ext cx="8229600" cy="6286544"/>
          </a:xfrm>
        </p:spPr>
        <p:txBody>
          <a:bodyPr>
            <a:normAutofit fontScale="85000" lnSpcReduction="10000"/>
          </a:bodyPr>
          <a:lstStyle/>
          <a:p>
            <a:r>
              <a:rPr lang="en-US" sz="4200" b="1" u="sng" dirty="0" smtClean="0">
                <a:solidFill>
                  <a:srgbClr val="FF0000"/>
                </a:solidFill>
                <a:effectLst>
                  <a:outerShdw blurRad="38100" dist="38100" dir="2700000" algn="tl">
                    <a:srgbClr val="000000">
                      <a:alpha val="43137"/>
                    </a:srgbClr>
                  </a:outerShdw>
                </a:effectLst>
              </a:rPr>
              <a:t>Risk factors of Contracting Brucellosis:</a:t>
            </a:r>
          </a:p>
          <a:p>
            <a:pPr algn="just"/>
            <a:r>
              <a:rPr lang="en-US" dirty="0" smtClean="0"/>
              <a:t>The risk is particularly high for people who come in contact with animal urine, blood, or tissue. Animal placenta may also be infected with </a:t>
            </a:r>
            <a:r>
              <a:rPr lang="en-US" i="1" dirty="0" err="1" smtClean="0"/>
              <a:t>Brucella</a:t>
            </a:r>
            <a:r>
              <a:rPr lang="en-US" i="1" dirty="0" smtClean="0"/>
              <a:t> </a:t>
            </a:r>
            <a:r>
              <a:rPr lang="en-US" dirty="0" smtClean="0"/>
              <a:t>bacteria. You may be exposed to the bacteria if you help an animal give birth.</a:t>
            </a:r>
          </a:p>
          <a:p>
            <a:pPr algn="just"/>
            <a:r>
              <a:rPr lang="en-US" dirty="0" smtClean="0"/>
              <a:t>People who eat or drink raw animal products are also at higher risk of contracting brucellosis. Unpasteurized milk and cheese, as well as raw meat, can </a:t>
            </a:r>
            <a:r>
              <a:rPr lang="en-US" i="1" dirty="0" smtClean="0"/>
              <a:t>carry </a:t>
            </a:r>
            <a:r>
              <a:rPr lang="en-US" i="1" dirty="0" err="1" smtClean="0"/>
              <a:t>Brucella</a:t>
            </a:r>
            <a:r>
              <a:rPr lang="en-US" dirty="0" smtClean="0"/>
              <a:t> bacteria. Your chances of getting brucellosis are higher if you eat raw dairy or meat products.</a:t>
            </a:r>
          </a:p>
          <a:p>
            <a:pPr algn="just"/>
            <a:r>
              <a:rPr lang="en-US" dirty="0" smtClean="0"/>
              <a:t>Fortunately, brucellosis is rarely spread from one human to another. However, it can be spread through breastfeeding or sexual contact. Infection is rare without contact with blood or tissue.</a:t>
            </a:r>
          </a:p>
          <a:p>
            <a:pPr algn="just"/>
            <a:endParaRPr lang="en-US" dirty="0" smtClean="0"/>
          </a:p>
          <a:p>
            <a:endParaRPr lang="ar-EG" dirty="0"/>
          </a:p>
        </p:txBody>
      </p:sp>
    </p:spTree>
    <p:extLst>
      <p:ext uri="{BB962C8B-B14F-4D97-AF65-F5344CB8AC3E}">
        <p14:creationId xmlns="" xmlns:p14="http://schemas.microsoft.com/office/powerpoint/2010/main" val="628193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14282" y="428604"/>
            <a:ext cx="8786874" cy="6215106"/>
          </a:xfrm>
        </p:spPr>
        <p:txBody>
          <a:bodyPr>
            <a:normAutofit fontScale="77500" lnSpcReduction="20000"/>
          </a:bodyPr>
          <a:lstStyle/>
          <a:p>
            <a:r>
              <a:rPr lang="en-US" sz="5100" b="1" u="sng" dirty="0" smtClean="0">
                <a:solidFill>
                  <a:srgbClr val="FF0000"/>
                </a:solidFill>
                <a:effectLst>
                  <a:outerShdw blurRad="38100" dist="38100" dir="2700000" algn="tl">
                    <a:srgbClr val="000000">
                      <a:alpha val="43137"/>
                    </a:srgbClr>
                  </a:outerShdw>
                </a:effectLst>
              </a:rPr>
              <a:t>Prevention and control: </a:t>
            </a:r>
          </a:p>
          <a:p>
            <a:pPr algn="just">
              <a:buNone/>
            </a:pPr>
            <a:r>
              <a:rPr lang="en-US" sz="3400" b="1" dirty="0" smtClean="0"/>
              <a:t>Brucellosis is a preventable disease. </a:t>
            </a:r>
          </a:p>
          <a:p>
            <a:pPr algn="just">
              <a:buNone/>
            </a:pPr>
            <a:r>
              <a:rPr lang="en-US" sz="3400" b="1" dirty="0" smtClean="0"/>
              <a:t>To lower the chances of getting it, persons are encouraged to:</a:t>
            </a:r>
          </a:p>
          <a:p>
            <a:pPr lvl="0" algn="just"/>
            <a:r>
              <a:rPr lang="en-US" sz="3400" b="1" dirty="0" smtClean="0"/>
              <a:t>Avoid consuming raw meat or unpasteurized milk, cheese, and ice cream.</a:t>
            </a:r>
          </a:p>
          <a:p>
            <a:pPr lvl="0" algn="just"/>
            <a:r>
              <a:rPr lang="en-US" sz="3400" b="1" dirty="0" smtClean="0"/>
              <a:t>Wear gloves and protective glasses when handling animals or animal tissues.</a:t>
            </a:r>
          </a:p>
          <a:p>
            <a:pPr lvl="0" algn="just"/>
            <a:r>
              <a:rPr lang="en-US" sz="3400" b="1" dirty="0" smtClean="0"/>
              <a:t>Cover any open wounds on your skin when coming in contact with animal blood.</a:t>
            </a:r>
          </a:p>
          <a:p>
            <a:pPr lvl="0" algn="just"/>
            <a:r>
              <a:rPr lang="en-US" sz="3400" b="1" dirty="0" smtClean="0"/>
              <a:t>Wear protective clothing and gloves when helping animals give birth.</a:t>
            </a:r>
          </a:p>
          <a:p>
            <a:pPr algn="just"/>
            <a:r>
              <a:rPr lang="en-US" sz="3400" b="1" dirty="0" smtClean="0"/>
              <a:t>There is a brucellosis vaccine for animals. If you work with domestic animals, you should consider vaccinating them for brucellosis. Unfortunately, there is no vaccine for brucellosis in humans.  </a:t>
            </a:r>
          </a:p>
          <a:p>
            <a:endParaRPr lang="en-US" dirty="0" smtClean="0"/>
          </a:p>
          <a:p>
            <a:endParaRPr lang="ar-EG" dirty="0"/>
          </a:p>
        </p:txBody>
      </p:sp>
    </p:spTree>
    <p:extLst>
      <p:ext uri="{BB962C8B-B14F-4D97-AF65-F5344CB8AC3E}">
        <p14:creationId xmlns="" xmlns:p14="http://schemas.microsoft.com/office/powerpoint/2010/main" val="1666788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ar-EG" dirty="0"/>
          </a:p>
        </p:txBody>
      </p:sp>
      <p:pic>
        <p:nvPicPr>
          <p:cNvPr id="4" name="Picture 3" descr="thank_you_pink_roses_with_raindrops"/>
          <p:cNvPicPr>
            <a:picLocks noChangeAspect="1" noChangeArrowheads="1" noCrop="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85720" y="500042"/>
            <a:ext cx="8643998" cy="6072230"/>
          </a:xfrm>
        </p:spPr>
        <p:txBody>
          <a:bodyPr>
            <a:normAutofit/>
          </a:bodyPr>
          <a:lstStyle/>
          <a:p>
            <a:r>
              <a:rPr lang="en-US" sz="3900" b="1" i="1" u="sng" dirty="0" smtClean="0">
                <a:solidFill>
                  <a:srgbClr val="FF0000"/>
                </a:solidFill>
                <a:effectLst>
                  <a:outerShdw blurRad="38100" dist="38100" dir="2700000" algn="tl">
                    <a:srgbClr val="000000">
                      <a:alpha val="43137"/>
                    </a:srgbClr>
                  </a:outerShdw>
                </a:effectLst>
              </a:rPr>
              <a:t>Definition:</a:t>
            </a:r>
            <a:endParaRPr lang="en-US" dirty="0" smtClean="0"/>
          </a:p>
          <a:p>
            <a:pPr algn="just">
              <a:buNone/>
            </a:pPr>
            <a:r>
              <a:rPr lang="en-US" dirty="0" smtClean="0"/>
              <a:t>    It is an infectious disease caused by a type of bacteria called </a:t>
            </a:r>
            <a:r>
              <a:rPr lang="en-US" i="1" dirty="0" smtClean="0"/>
              <a:t>Brucella</a:t>
            </a:r>
            <a:r>
              <a:rPr lang="en-US" dirty="0" smtClean="0"/>
              <a:t>. The bacteria can spread from animals to humans.</a:t>
            </a:r>
          </a:p>
          <a:p>
            <a:pPr algn="just"/>
            <a:r>
              <a:rPr lang="en-US" sz="3600" b="1" i="1" u="sng" dirty="0" smtClean="0">
                <a:solidFill>
                  <a:srgbClr val="FF0000"/>
                </a:solidFill>
                <a:effectLst>
                  <a:outerShdw blurRad="38100" dist="38100" dir="2700000" algn="tl">
                    <a:srgbClr val="000000">
                      <a:alpha val="43137"/>
                    </a:srgbClr>
                  </a:outerShdw>
                </a:effectLst>
              </a:rPr>
              <a:t>Causative agent:</a:t>
            </a:r>
          </a:p>
          <a:p>
            <a:pPr algn="just">
              <a:buNone/>
            </a:pPr>
            <a:r>
              <a:rPr lang="en-US" sz="3600" b="1" dirty="0" smtClean="0">
                <a:solidFill>
                  <a:srgbClr val="FF0000"/>
                </a:solidFill>
                <a:effectLst>
                  <a:outerShdw blurRad="38100" dist="38100" dir="2700000" algn="tl">
                    <a:srgbClr val="000000">
                      <a:alpha val="43137"/>
                    </a:srgbClr>
                  </a:outerShdw>
                </a:effectLst>
              </a:rPr>
              <a:t>   </a:t>
            </a:r>
            <a:r>
              <a:rPr lang="en-US" dirty="0" smtClean="0"/>
              <a:t>There are several different strains of </a:t>
            </a:r>
            <a:r>
              <a:rPr lang="en-US" i="1" dirty="0" smtClean="0"/>
              <a:t>Brucella</a:t>
            </a:r>
            <a:r>
              <a:rPr lang="en-US" dirty="0" smtClean="0"/>
              <a:t> bacteria. Some types are seen in cows. Others occur in dogs, pigs, sheep, goats, and camels. </a:t>
            </a:r>
            <a:r>
              <a:rPr lang="en-US" i="1" dirty="0" err="1" smtClean="0"/>
              <a:t>Brucella</a:t>
            </a:r>
            <a:r>
              <a:rPr lang="en-US" dirty="0" smtClean="0"/>
              <a:t> in animals cannot be cured.</a:t>
            </a:r>
          </a:p>
          <a:p>
            <a:pPr algn="just">
              <a:buNone/>
            </a:pPr>
            <a:endParaRPr lang="en-US" dirty="0" smtClean="0"/>
          </a:p>
          <a:p>
            <a:pPr algn="just">
              <a:buNone/>
            </a:pPr>
            <a:endParaRPr lang="en-US" dirty="0" smtClean="0"/>
          </a:p>
          <a:p>
            <a:endParaRPr lang="ar-EG" dirty="0"/>
          </a:p>
        </p:txBody>
      </p:sp>
    </p:spTree>
    <p:extLst>
      <p:ext uri="{BB962C8B-B14F-4D97-AF65-F5344CB8AC3E}">
        <p14:creationId xmlns="" xmlns:p14="http://schemas.microsoft.com/office/powerpoint/2010/main" val="1002518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85720" y="357166"/>
            <a:ext cx="8643998" cy="6357982"/>
          </a:xfrm>
        </p:spPr>
        <p:txBody>
          <a:bodyPr>
            <a:normAutofit fontScale="62500" lnSpcReduction="20000"/>
          </a:bodyPr>
          <a:lstStyle/>
          <a:p>
            <a:r>
              <a:rPr lang="en-US" sz="4000" b="1" u="sng" dirty="0" smtClean="0">
                <a:solidFill>
                  <a:srgbClr val="FF0000"/>
                </a:solidFill>
                <a:effectLst>
                  <a:outerShdw blurRad="38100" dist="38100" dir="2700000" algn="tl">
                    <a:srgbClr val="000000">
                      <a:alpha val="43137"/>
                    </a:srgbClr>
                  </a:outerShdw>
                </a:effectLst>
              </a:rPr>
              <a:t>Occurrence:</a:t>
            </a:r>
            <a:r>
              <a:rPr lang="en-US" sz="4000" b="1" dirty="0" smtClean="0"/>
              <a:t> </a:t>
            </a:r>
            <a:r>
              <a:rPr lang="en-US" sz="4000" dirty="0" smtClean="0"/>
              <a:t> </a:t>
            </a:r>
          </a:p>
          <a:p>
            <a:pPr algn="just">
              <a:buNone/>
            </a:pPr>
            <a:r>
              <a:rPr lang="en-US" sz="4000" dirty="0" smtClean="0"/>
              <a:t>     </a:t>
            </a:r>
            <a:r>
              <a:rPr lang="en-US" sz="4000" b="1" dirty="0" smtClean="0"/>
              <a:t>Brucellosis is the most common bacterial </a:t>
            </a:r>
            <a:r>
              <a:rPr lang="en-US" sz="4000" b="1" dirty="0" err="1" smtClean="0"/>
              <a:t>zoonosis</a:t>
            </a:r>
            <a:r>
              <a:rPr lang="en-US" sz="4000" b="1" dirty="0" smtClean="0"/>
              <a:t> world-wide, with more than half a million estimated new cases each year.</a:t>
            </a:r>
          </a:p>
          <a:p>
            <a:r>
              <a:rPr lang="en-US" sz="4000" b="1" u="sng" dirty="0" smtClean="0">
                <a:solidFill>
                  <a:srgbClr val="FF0000"/>
                </a:solidFill>
                <a:effectLst>
                  <a:outerShdw blurRad="38100" dist="38100" dir="2700000" algn="tl">
                    <a:srgbClr val="000000">
                      <a:alpha val="43137"/>
                    </a:srgbClr>
                  </a:outerShdw>
                </a:effectLst>
              </a:rPr>
              <a:t>Modes of transmission: </a:t>
            </a:r>
          </a:p>
          <a:p>
            <a:pPr algn="just">
              <a:buNone/>
            </a:pPr>
            <a:r>
              <a:rPr lang="en-US" sz="4000" b="1" dirty="0" smtClean="0"/>
              <a:t>    Brucellosis in humans occurs when a person comes into contact with an animal or animal product infected with the </a:t>
            </a:r>
            <a:r>
              <a:rPr lang="en-US" sz="4000" b="1" i="1" dirty="0" smtClean="0"/>
              <a:t>Brucella</a:t>
            </a:r>
            <a:r>
              <a:rPr lang="en-US" sz="4000" b="1" dirty="0" smtClean="0"/>
              <a:t> bacteria.</a:t>
            </a:r>
          </a:p>
          <a:p>
            <a:pPr>
              <a:buNone/>
            </a:pPr>
            <a:r>
              <a:rPr lang="en-US" sz="4000" b="1" dirty="0" smtClean="0"/>
              <a:t>     Very rarely, the bacteria may spread from person to person. </a:t>
            </a:r>
            <a:r>
              <a:rPr lang="en-US" sz="4000" b="1" dirty="0" smtClean="0">
                <a:hlinkClick r:id="rId2"/>
              </a:rPr>
              <a:t>Breastfeeding</a:t>
            </a:r>
            <a:r>
              <a:rPr lang="en-US" sz="4000" b="1" dirty="0" smtClean="0"/>
              <a:t> moms with brucellosis may pass the bacteria to their baby. .</a:t>
            </a:r>
          </a:p>
          <a:p>
            <a:pPr>
              <a:buNone/>
            </a:pPr>
            <a:r>
              <a:rPr lang="en-US" sz="4000" dirty="0" smtClean="0"/>
              <a:t>     </a:t>
            </a:r>
          </a:p>
          <a:p>
            <a:pPr algn="just">
              <a:buNone/>
            </a:pPr>
            <a:r>
              <a:rPr lang="en-US" sz="4000" b="1" dirty="0" smtClean="0"/>
              <a:t>The bacteria can enter your body:</a:t>
            </a:r>
          </a:p>
          <a:p>
            <a:pPr lvl="0" algn="just"/>
            <a:r>
              <a:rPr lang="en-US" sz="4000" b="1" dirty="0" smtClean="0"/>
              <a:t>Through a cut or scratch in the </a:t>
            </a:r>
            <a:r>
              <a:rPr lang="en-US" sz="4000" b="1" dirty="0" smtClean="0">
                <a:hlinkClick r:id="rId3"/>
              </a:rPr>
              <a:t>skin</a:t>
            </a:r>
            <a:r>
              <a:rPr lang="en-US" sz="4000" b="1" dirty="0" smtClean="0"/>
              <a:t>.</a:t>
            </a:r>
          </a:p>
          <a:p>
            <a:pPr lvl="0" algn="just"/>
            <a:r>
              <a:rPr lang="en-US" sz="4000" b="1" dirty="0" smtClean="0"/>
              <a:t>When you breathe in contaminated air (rare).</a:t>
            </a:r>
          </a:p>
          <a:p>
            <a:pPr lvl="0" algn="just"/>
            <a:r>
              <a:rPr lang="en-US" sz="4000" b="1" dirty="0" smtClean="0"/>
              <a:t>When you eat or drink something contaminated with the bacteria, such as unpasteurized milk or undercooked meat.</a:t>
            </a:r>
          </a:p>
          <a:p>
            <a:pPr>
              <a:buNone/>
            </a:pPr>
            <a:r>
              <a:rPr lang="en-US" sz="4000" dirty="0" smtClean="0"/>
              <a:t> </a:t>
            </a:r>
            <a:endParaRPr lang="en-US" dirty="0" smtClean="0"/>
          </a:p>
          <a:p>
            <a:endParaRPr lang="ar-EG" dirty="0"/>
          </a:p>
        </p:txBody>
      </p:sp>
    </p:spTree>
    <p:extLst>
      <p:ext uri="{BB962C8B-B14F-4D97-AF65-F5344CB8AC3E}">
        <p14:creationId xmlns="" xmlns:p14="http://schemas.microsoft.com/office/powerpoint/2010/main" val="3781905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214290"/>
            <a:ext cx="8229600" cy="6429420"/>
          </a:xfrm>
        </p:spPr>
        <p:txBody>
          <a:bodyPr>
            <a:normAutofit fontScale="92500" lnSpcReduction="10000"/>
          </a:bodyPr>
          <a:lstStyle/>
          <a:p>
            <a:r>
              <a:rPr lang="en-US" sz="5100" b="1" u="sng" dirty="0" smtClean="0">
                <a:solidFill>
                  <a:srgbClr val="FF0000"/>
                </a:solidFill>
              </a:rPr>
              <a:t>Clinical picture: </a:t>
            </a:r>
          </a:p>
          <a:p>
            <a:pPr algn="just"/>
            <a:r>
              <a:rPr lang="en-US" sz="3600" b="1" dirty="0" smtClean="0"/>
              <a:t>symptoms are often vague and similar to the </a:t>
            </a:r>
            <a:r>
              <a:rPr lang="en-US" sz="3600" b="1" dirty="0" smtClean="0">
                <a:hlinkClick r:id="rId2"/>
              </a:rPr>
              <a:t>flu</a:t>
            </a:r>
            <a:r>
              <a:rPr lang="en-US" sz="3600" b="1" dirty="0" smtClean="0"/>
              <a:t>. They may include:</a:t>
            </a:r>
          </a:p>
          <a:p>
            <a:pPr algn="just">
              <a:buNone/>
            </a:pPr>
            <a:r>
              <a:rPr lang="en-US" sz="3600" b="1" dirty="0" smtClean="0"/>
              <a:t>     Fever (the most common symptom, with high "spikes" that usually occur in the afternoon); </a:t>
            </a:r>
            <a:r>
              <a:rPr lang="en-US" sz="3600" b="1" dirty="0" smtClean="0">
                <a:hlinkClick r:id="rId3"/>
              </a:rPr>
              <a:t>Back pain</a:t>
            </a:r>
            <a:r>
              <a:rPr lang="en-US" sz="3600" b="1" dirty="0" smtClean="0"/>
              <a:t>; Body-wide aches and pains; Poor appetite and </a:t>
            </a:r>
            <a:r>
              <a:rPr lang="en-US" sz="3600" b="1" dirty="0" smtClean="0">
                <a:hlinkClick r:id="rId4"/>
              </a:rPr>
              <a:t>weight loss</a:t>
            </a:r>
            <a:r>
              <a:rPr lang="en-US" sz="3600" b="1" dirty="0" smtClean="0"/>
              <a:t>; </a:t>
            </a:r>
            <a:r>
              <a:rPr lang="en-US" sz="3600" b="1" dirty="0" smtClean="0">
                <a:hlinkClick r:id="rId5"/>
              </a:rPr>
              <a:t>Headache</a:t>
            </a:r>
            <a:r>
              <a:rPr lang="en-US" sz="3600" b="1" dirty="0" smtClean="0"/>
              <a:t>; </a:t>
            </a:r>
            <a:r>
              <a:rPr lang="en-US" sz="3600" b="1" dirty="0" smtClean="0">
                <a:hlinkClick r:id="rId6"/>
              </a:rPr>
              <a:t>Night sweats</a:t>
            </a:r>
            <a:r>
              <a:rPr lang="en-US" sz="3600" b="1" dirty="0" smtClean="0"/>
              <a:t>; </a:t>
            </a:r>
            <a:r>
              <a:rPr lang="en-US" sz="3600" b="1" dirty="0" smtClean="0">
                <a:hlinkClick r:id="rId7"/>
              </a:rPr>
              <a:t>Weakness</a:t>
            </a:r>
            <a:r>
              <a:rPr lang="en-US" sz="3600" b="1" dirty="0" smtClean="0"/>
              <a:t>; abdominal pain and cough.</a:t>
            </a:r>
          </a:p>
          <a:p>
            <a:pPr algn="just">
              <a:buNone/>
            </a:pPr>
            <a:r>
              <a:rPr lang="en-US" sz="2400" dirty="0" smtClean="0"/>
              <a:t>        </a:t>
            </a:r>
            <a:r>
              <a:rPr lang="en-US" sz="3800" b="1" dirty="0" smtClean="0"/>
              <a:t>A swollen </a:t>
            </a:r>
            <a:r>
              <a:rPr lang="en-US" sz="3800" b="1" dirty="0" smtClean="0">
                <a:hlinkClick r:id="rId8"/>
              </a:rPr>
              <a:t>liver</a:t>
            </a:r>
            <a:r>
              <a:rPr lang="en-US" sz="3800" b="1" dirty="0" smtClean="0"/>
              <a:t>; </a:t>
            </a:r>
            <a:r>
              <a:rPr lang="en-US" sz="3800" b="1" dirty="0" smtClean="0">
                <a:hlinkClick r:id="rId9"/>
              </a:rPr>
              <a:t>Swollen lymph nodes</a:t>
            </a:r>
            <a:r>
              <a:rPr lang="en-US" sz="3800" b="1" dirty="0" smtClean="0"/>
              <a:t>; A swollen </a:t>
            </a:r>
            <a:r>
              <a:rPr lang="en-US" sz="3800" b="1" dirty="0" smtClean="0">
                <a:hlinkClick r:id="rId10"/>
              </a:rPr>
              <a:t>spleen</a:t>
            </a:r>
            <a:r>
              <a:rPr lang="en-US" sz="3800" b="1" dirty="0" smtClean="0"/>
              <a:t>; </a:t>
            </a:r>
            <a:r>
              <a:rPr lang="en-US" sz="3800" b="1" dirty="0" smtClean="0">
                <a:hlinkClick r:id="rId11"/>
              </a:rPr>
              <a:t>Unexplained fever</a:t>
            </a:r>
            <a:r>
              <a:rPr lang="en-US" sz="3800" b="1" dirty="0" smtClean="0"/>
              <a:t> and Joint swelling and pain.</a:t>
            </a:r>
          </a:p>
        </p:txBody>
      </p:sp>
    </p:spTree>
    <p:extLst>
      <p:ext uri="{BB962C8B-B14F-4D97-AF65-F5344CB8AC3E}">
        <p14:creationId xmlns="" xmlns:p14="http://schemas.microsoft.com/office/powerpoint/2010/main" val="739981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285728"/>
            <a:ext cx="8572560" cy="6215106"/>
          </a:xfrm>
        </p:spPr>
        <p:txBody>
          <a:bodyPr>
            <a:normAutofit fontScale="92500" lnSpcReduction="10000"/>
          </a:bodyPr>
          <a:lstStyle/>
          <a:p>
            <a:pPr algn="just">
              <a:buFont typeface="Arial" pitchFamily="34" charset="0"/>
              <a:buChar char="•"/>
            </a:pPr>
            <a:r>
              <a:rPr lang="en-US" b="1" dirty="0" smtClean="0">
                <a:solidFill>
                  <a:schemeClr val="tx1"/>
                </a:solidFill>
              </a:rPr>
              <a:t> Symptoms usually appear within 5 - 30 days after exposure. symptoms are depends on what type of </a:t>
            </a:r>
            <a:r>
              <a:rPr lang="en-US" b="1" i="1" dirty="0" err="1" smtClean="0">
                <a:solidFill>
                  <a:schemeClr val="tx1"/>
                </a:solidFill>
              </a:rPr>
              <a:t>Brucella</a:t>
            </a:r>
            <a:r>
              <a:rPr lang="en-US" b="1" dirty="0" smtClean="0">
                <a:solidFill>
                  <a:schemeClr val="tx1"/>
                </a:solidFill>
              </a:rPr>
              <a:t>:</a:t>
            </a:r>
          </a:p>
          <a:p>
            <a:pPr lvl="0" algn="just"/>
            <a:r>
              <a:rPr lang="en-US" b="1" i="1" dirty="0" smtClean="0">
                <a:solidFill>
                  <a:schemeClr val="tx1"/>
                </a:solidFill>
              </a:rPr>
              <a:t>* B. </a:t>
            </a:r>
            <a:r>
              <a:rPr lang="en-US" b="1" i="1" dirty="0" err="1" smtClean="0">
                <a:solidFill>
                  <a:schemeClr val="tx1"/>
                </a:solidFill>
              </a:rPr>
              <a:t>abortus</a:t>
            </a:r>
            <a:r>
              <a:rPr lang="en-US" b="1" dirty="0" smtClean="0">
                <a:solidFill>
                  <a:schemeClr val="tx1"/>
                </a:solidFill>
              </a:rPr>
              <a:t> usually causes mild or moderate symptoms, but they are more likely to become chronic (long-lasting).</a:t>
            </a:r>
          </a:p>
          <a:p>
            <a:pPr lvl="0" algn="just"/>
            <a:r>
              <a:rPr lang="en-US" b="1" i="1" dirty="0" smtClean="0">
                <a:solidFill>
                  <a:schemeClr val="tx1"/>
                </a:solidFill>
              </a:rPr>
              <a:t>* B. </a:t>
            </a:r>
            <a:r>
              <a:rPr lang="en-US" b="1" i="1" dirty="0" err="1" smtClean="0">
                <a:solidFill>
                  <a:schemeClr val="tx1"/>
                </a:solidFill>
              </a:rPr>
              <a:t>canis</a:t>
            </a:r>
            <a:r>
              <a:rPr lang="en-US" b="1" dirty="0" smtClean="0">
                <a:solidFill>
                  <a:schemeClr val="tx1"/>
                </a:solidFill>
              </a:rPr>
              <a:t> symptoms may come and go. They are similar to </a:t>
            </a:r>
            <a:r>
              <a:rPr lang="en-US" b="1" i="1" dirty="0" smtClean="0">
                <a:solidFill>
                  <a:schemeClr val="tx1"/>
                </a:solidFill>
              </a:rPr>
              <a:t>B. </a:t>
            </a:r>
            <a:r>
              <a:rPr lang="en-US" b="1" i="1" dirty="0" err="1" smtClean="0">
                <a:solidFill>
                  <a:schemeClr val="tx1"/>
                </a:solidFill>
              </a:rPr>
              <a:t>abortus</a:t>
            </a:r>
            <a:r>
              <a:rPr lang="en-US" b="1" dirty="0" smtClean="0">
                <a:solidFill>
                  <a:schemeClr val="tx1"/>
                </a:solidFill>
              </a:rPr>
              <a:t> infection, although people with </a:t>
            </a:r>
            <a:r>
              <a:rPr lang="en-US" b="1" i="1" dirty="0" smtClean="0">
                <a:solidFill>
                  <a:schemeClr val="tx1"/>
                </a:solidFill>
              </a:rPr>
              <a:t>B. </a:t>
            </a:r>
            <a:r>
              <a:rPr lang="en-US" b="1" i="1" dirty="0" err="1" smtClean="0">
                <a:solidFill>
                  <a:schemeClr val="tx1"/>
                </a:solidFill>
              </a:rPr>
              <a:t>canis</a:t>
            </a:r>
            <a:r>
              <a:rPr lang="en-US" b="1" dirty="0" smtClean="0">
                <a:solidFill>
                  <a:schemeClr val="tx1"/>
                </a:solidFill>
              </a:rPr>
              <a:t> often have </a:t>
            </a:r>
            <a:r>
              <a:rPr lang="en-US" b="1" dirty="0" smtClean="0">
                <a:solidFill>
                  <a:schemeClr val="tx1"/>
                </a:solidFill>
                <a:hlinkClick r:id="rId2"/>
              </a:rPr>
              <a:t>vomiting</a:t>
            </a:r>
            <a:r>
              <a:rPr lang="en-US" b="1" dirty="0" smtClean="0">
                <a:solidFill>
                  <a:schemeClr val="tx1"/>
                </a:solidFill>
              </a:rPr>
              <a:t> and </a:t>
            </a:r>
            <a:r>
              <a:rPr lang="en-US" b="1" dirty="0" smtClean="0">
                <a:solidFill>
                  <a:schemeClr val="tx1"/>
                </a:solidFill>
                <a:hlinkClick r:id="rId3"/>
              </a:rPr>
              <a:t>diarrhea</a:t>
            </a:r>
            <a:r>
              <a:rPr lang="en-US" b="1" dirty="0" smtClean="0">
                <a:solidFill>
                  <a:schemeClr val="tx1"/>
                </a:solidFill>
              </a:rPr>
              <a:t>.</a:t>
            </a:r>
          </a:p>
          <a:p>
            <a:pPr lvl="0" algn="just"/>
            <a:r>
              <a:rPr lang="en-US" b="1" i="1" dirty="0" smtClean="0">
                <a:solidFill>
                  <a:schemeClr val="tx1"/>
                </a:solidFill>
              </a:rPr>
              <a:t>* B. </a:t>
            </a:r>
            <a:r>
              <a:rPr lang="en-US" b="1" i="1" dirty="0" err="1" smtClean="0">
                <a:solidFill>
                  <a:schemeClr val="tx1"/>
                </a:solidFill>
              </a:rPr>
              <a:t>suis</a:t>
            </a:r>
            <a:r>
              <a:rPr lang="en-US" b="1" dirty="0" smtClean="0">
                <a:solidFill>
                  <a:schemeClr val="tx1"/>
                </a:solidFill>
              </a:rPr>
              <a:t> may cause areas of infection (called abscesses) in different organs.</a:t>
            </a:r>
          </a:p>
          <a:p>
            <a:pPr lvl="0" algn="just"/>
            <a:r>
              <a:rPr lang="en-US" b="1" i="1" dirty="0" smtClean="0">
                <a:solidFill>
                  <a:schemeClr val="tx1"/>
                </a:solidFill>
              </a:rPr>
              <a:t>* B. </a:t>
            </a:r>
            <a:r>
              <a:rPr lang="en-US" b="1" i="1" dirty="0" err="1" smtClean="0">
                <a:solidFill>
                  <a:schemeClr val="tx1"/>
                </a:solidFill>
              </a:rPr>
              <a:t>melitensis</a:t>
            </a:r>
            <a:r>
              <a:rPr lang="en-US" b="1" dirty="0" smtClean="0">
                <a:solidFill>
                  <a:schemeClr val="tx1"/>
                </a:solidFill>
              </a:rPr>
              <a:t> may cause sudden and severe symptoms, which may lead to disability.</a:t>
            </a:r>
          </a:p>
          <a:p>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85720" y="357166"/>
            <a:ext cx="8572560" cy="6286544"/>
          </a:xfrm>
        </p:spPr>
        <p:txBody>
          <a:bodyPr>
            <a:normAutofit/>
          </a:bodyPr>
          <a:lstStyle/>
          <a:p>
            <a:r>
              <a:rPr lang="en-US" b="1" u="sng" dirty="0" smtClean="0">
                <a:solidFill>
                  <a:srgbClr val="FF0000"/>
                </a:solidFill>
                <a:effectLst>
                  <a:outerShdw blurRad="38100" dist="38100" dir="2700000" algn="tl">
                    <a:srgbClr val="000000">
                      <a:alpha val="43137"/>
                    </a:srgbClr>
                  </a:outerShdw>
                </a:effectLst>
              </a:rPr>
              <a:t>Incubation period: </a:t>
            </a:r>
          </a:p>
          <a:p>
            <a:pPr>
              <a:buNone/>
            </a:pPr>
            <a:r>
              <a:rPr lang="en-US" b="1" dirty="0" smtClean="0"/>
              <a:t>    </a:t>
            </a:r>
            <a:r>
              <a:rPr lang="en-US" dirty="0" smtClean="0"/>
              <a:t>one week to two months.</a:t>
            </a:r>
            <a:r>
              <a:rPr lang="en-US" u="sng" dirty="0" smtClean="0">
                <a:solidFill>
                  <a:srgbClr val="FF0000"/>
                </a:solidFill>
                <a:effectLst>
                  <a:outerShdw blurRad="38100" dist="38100" dir="2700000" algn="tl">
                    <a:srgbClr val="000000">
                      <a:alpha val="43137"/>
                    </a:srgbClr>
                  </a:outerShdw>
                </a:effectLst>
              </a:rPr>
              <a:t> </a:t>
            </a:r>
          </a:p>
          <a:p>
            <a:pPr algn="just">
              <a:buNone/>
            </a:pPr>
            <a:r>
              <a:rPr lang="en-US" dirty="0" smtClean="0"/>
              <a:t>    </a:t>
            </a:r>
          </a:p>
          <a:p>
            <a:r>
              <a:rPr lang="en-US" b="1" u="sng" dirty="0" smtClean="0">
                <a:solidFill>
                  <a:srgbClr val="FF0000"/>
                </a:solidFill>
                <a:effectLst>
                  <a:outerShdw blurRad="38100" dist="38100" dir="2700000" algn="tl">
                    <a:srgbClr val="000000">
                      <a:alpha val="43137"/>
                    </a:srgbClr>
                  </a:outerShdw>
                </a:effectLst>
              </a:rPr>
              <a:t>Diagnosis: </a:t>
            </a:r>
          </a:p>
          <a:p>
            <a:pPr algn="just">
              <a:buNone/>
            </a:pPr>
            <a:r>
              <a:rPr lang="en-US" b="1" dirty="0" smtClean="0"/>
              <a:t>    </a:t>
            </a:r>
            <a:r>
              <a:rPr lang="en-US" dirty="0" smtClean="0"/>
              <a:t>History</a:t>
            </a:r>
            <a:r>
              <a:rPr lang="en-US" b="1" dirty="0" smtClean="0"/>
              <a:t> (</a:t>
            </a:r>
            <a:r>
              <a:rPr lang="en-US" dirty="0" smtClean="0"/>
              <a:t>flu-like symptoms and exposure to animals that might have brucellosis. </a:t>
            </a:r>
          </a:p>
          <a:p>
            <a:pPr algn="just">
              <a:buNone/>
            </a:pPr>
            <a:r>
              <a:rPr lang="en-US" dirty="0" smtClean="0"/>
              <a:t>    Testing may include: blood culture; urine culture; bone marrow culture; cerebrospinal fluid testing and testing for antibodies to brucellosis. </a:t>
            </a:r>
          </a:p>
          <a:p>
            <a:endParaRPr lang="en-US" b="1" i="1" u="sng" dirty="0" smtClean="0">
              <a:effectLst>
                <a:outerShdw blurRad="38100" dist="38100" dir="2700000" algn="tl">
                  <a:srgbClr val="000000">
                    <a:alpha val="43137"/>
                  </a:srgbClr>
                </a:outerShdw>
              </a:effectLst>
            </a:endParaRPr>
          </a:p>
          <a:p>
            <a:pPr algn="just">
              <a:buNone/>
            </a:pPr>
            <a:endParaRPr lang="ar-EG" dirty="0"/>
          </a:p>
        </p:txBody>
      </p:sp>
    </p:spTree>
    <p:extLst>
      <p:ext uri="{BB962C8B-B14F-4D97-AF65-F5344CB8AC3E}">
        <p14:creationId xmlns="" xmlns:p14="http://schemas.microsoft.com/office/powerpoint/2010/main" val="153529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285728"/>
            <a:ext cx="8229600" cy="6215106"/>
          </a:xfrm>
        </p:spPr>
        <p:txBody>
          <a:bodyPr>
            <a:normAutofit fontScale="92500" lnSpcReduction="20000"/>
          </a:bodyPr>
          <a:lstStyle/>
          <a:p>
            <a:r>
              <a:rPr lang="en-US" sz="4200" b="1" u="sng" dirty="0" smtClean="0">
                <a:solidFill>
                  <a:srgbClr val="FF0000"/>
                </a:solidFill>
                <a:effectLst>
                  <a:outerShdw blurRad="38100" dist="38100" dir="2700000" algn="tl">
                    <a:srgbClr val="000000">
                      <a:alpha val="43137"/>
                    </a:srgbClr>
                  </a:outerShdw>
                </a:effectLst>
              </a:rPr>
              <a:t>Complications of Brucellosis: </a:t>
            </a:r>
          </a:p>
          <a:p>
            <a:pPr algn="just">
              <a:buNone/>
            </a:pPr>
            <a:r>
              <a:rPr lang="en-US" b="1" dirty="0" smtClean="0">
                <a:effectLst>
                  <a:outerShdw blurRad="38100" dist="38100" dir="2700000" algn="tl">
                    <a:srgbClr val="000000">
                      <a:alpha val="43137"/>
                    </a:srgbClr>
                  </a:outerShdw>
                </a:effectLst>
              </a:rPr>
              <a:t>Severe brucellosis may cause:</a:t>
            </a:r>
          </a:p>
          <a:p>
            <a:pPr lvl="0" algn="just"/>
            <a:r>
              <a:rPr lang="en-US" b="1" dirty="0" smtClean="0">
                <a:effectLst>
                  <a:outerShdw blurRad="38100" dist="38100" dir="2700000" algn="tl">
                    <a:srgbClr val="000000">
                      <a:alpha val="43137"/>
                    </a:srgbClr>
                  </a:outerShdw>
                </a:effectLst>
              </a:rPr>
              <a:t>Infection of the central </a:t>
            </a:r>
            <a:r>
              <a:rPr lang="en-US" b="1" dirty="0" smtClean="0">
                <a:effectLst>
                  <a:outerShdw blurRad="38100" dist="38100" dir="2700000" algn="tl">
                    <a:srgbClr val="000000">
                      <a:alpha val="43137"/>
                    </a:srgbClr>
                  </a:outerShdw>
                </a:effectLst>
                <a:hlinkClick r:id="rId2"/>
              </a:rPr>
              <a:t>nervous system</a:t>
            </a:r>
            <a:r>
              <a:rPr lang="en-US" b="1" dirty="0" smtClean="0">
                <a:effectLst>
                  <a:outerShdw blurRad="38100" dist="38100" dir="2700000" algn="tl">
                    <a:srgbClr val="000000">
                      <a:alpha val="43137"/>
                    </a:srgbClr>
                  </a:outerShdw>
                </a:effectLst>
              </a:rPr>
              <a:t>.</a:t>
            </a:r>
          </a:p>
          <a:p>
            <a:pPr lvl="0" algn="just"/>
            <a:r>
              <a:rPr lang="en-US" b="1" dirty="0" err="1" smtClean="0">
                <a:effectLst>
                  <a:outerShdw blurRad="38100" dist="38100" dir="2700000" algn="tl">
                    <a:srgbClr val="000000">
                      <a:alpha val="43137"/>
                    </a:srgbClr>
                  </a:outerShdw>
                </a:effectLst>
              </a:rPr>
              <a:t>Endocarditis</a:t>
            </a:r>
            <a:r>
              <a:rPr lang="en-US" b="1" dirty="0" smtClean="0">
                <a:effectLst>
                  <a:outerShdw blurRad="38100" dist="38100" dir="2700000" algn="tl">
                    <a:srgbClr val="000000">
                      <a:alpha val="43137"/>
                    </a:srgbClr>
                  </a:outerShdw>
                </a:effectLst>
              </a:rPr>
              <a:t> (infection of the lining of the </a:t>
            </a:r>
            <a:r>
              <a:rPr lang="en-US" b="1" dirty="0" smtClean="0">
                <a:effectLst>
                  <a:outerShdw blurRad="38100" dist="38100" dir="2700000" algn="tl">
                    <a:srgbClr val="000000">
                      <a:alpha val="43137"/>
                    </a:srgbClr>
                  </a:outerShdw>
                </a:effectLst>
                <a:hlinkClick r:id="rId3"/>
              </a:rPr>
              <a:t>heart</a:t>
            </a:r>
            <a:r>
              <a:rPr lang="en-US" b="1" dirty="0" smtClean="0">
                <a:effectLst>
                  <a:outerShdw blurRad="38100" dist="38100" dir="2700000" algn="tl">
                    <a:srgbClr val="000000">
                      <a:alpha val="43137"/>
                    </a:srgbClr>
                  </a:outerShdw>
                </a:effectLst>
              </a:rPr>
              <a:t> or valves).</a:t>
            </a:r>
          </a:p>
          <a:p>
            <a:pPr lvl="0" algn="just"/>
            <a:r>
              <a:rPr lang="en-US" b="1" dirty="0" smtClean="0">
                <a:effectLst>
                  <a:outerShdw blurRad="38100" dist="38100" dir="2700000" algn="tl">
                    <a:srgbClr val="000000">
                      <a:alpha val="43137"/>
                    </a:srgbClr>
                  </a:outerShdw>
                </a:effectLst>
                <a:hlinkClick r:id="rId4"/>
              </a:rPr>
              <a:t>Liver</a:t>
            </a:r>
            <a:r>
              <a:rPr lang="en-US"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hlinkClick r:id="rId5"/>
              </a:rPr>
              <a:t>abscess</a:t>
            </a:r>
            <a:r>
              <a:rPr lang="en-US" b="1" dirty="0" smtClean="0">
                <a:effectLst>
                  <a:outerShdw blurRad="38100" dist="38100" dir="2700000" algn="tl">
                    <a:srgbClr val="000000">
                      <a:alpha val="43137"/>
                    </a:srgbClr>
                  </a:outerShdw>
                </a:effectLst>
              </a:rPr>
              <a:t>.</a:t>
            </a:r>
          </a:p>
          <a:p>
            <a:pPr algn="just"/>
            <a:r>
              <a:rPr lang="en-US" b="1" dirty="0" smtClean="0">
                <a:effectLst>
                  <a:outerShdw blurRad="38100" dist="38100" dir="2700000" algn="tl">
                    <a:srgbClr val="000000">
                      <a:alpha val="43137"/>
                    </a:srgbClr>
                  </a:outerShdw>
                </a:effectLst>
              </a:rPr>
              <a:t>Brucellosis can cause long-lasting symptoms that are similar to systemic exertion intolerance disease. SEID which is formerly known as </a:t>
            </a:r>
            <a:r>
              <a:rPr lang="en-US" b="1" dirty="0" smtClean="0">
                <a:effectLst>
                  <a:outerShdw blurRad="38100" dist="38100" dir="2700000" algn="tl">
                    <a:srgbClr val="000000">
                      <a:alpha val="43137"/>
                    </a:srgbClr>
                  </a:outerShdw>
                </a:effectLst>
                <a:hlinkClick r:id="rId6"/>
              </a:rPr>
              <a:t>chronic fatigue syndrome</a:t>
            </a:r>
            <a:r>
              <a:rPr lang="en-US" b="1" dirty="0" smtClean="0">
                <a:effectLst>
                  <a:outerShdw blurRad="38100" dist="38100" dir="2700000" algn="tl">
                    <a:srgbClr val="000000">
                      <a:alpha val="43137"/>
                    </a:srgbClr>
                  </a:outerShdw>
                </a:effectLst>
              </a:rPr>
              <a:t>. The symptoms can lead to disability. They may include: </a:t>
            </a:r>
            <a:r>
              <a:rPr lang="en-US" b="1" dirty="0" smtClean="0">
                <a:effectLst>
                  <a:outerShdw blurRad="38100" dist="38100" dir="2700000" algn="tl">
                    <a:srgbClr val="000000">
                      <a:alpha val="43137"/>
                    </a:srgbClr>
                  </a:outerShdw>
                </a:effectLst>
                <a:hlinkClick r:id="rId7"/>
              </a:rPr>
              <a:t>Fatigue</a:t>
            </a:r>
            <a:r>
              <a:rPr lang="en-US"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hlinkClick r:id="rId8"/>
              </a:rPr>
              <a:t>Fevers</a:t>
            </a:r>
            <a:r>
              <a:rPr lang="en-US" b="1" dirty="0" smtClean="0">
                <a:effectLst>
                  <a:outerShdw blurRad="38100" dist="38100" dir="2700000" algn="tl">
                    <a:srgbClr val="000000">
                      <a:alpha val="43137"/>
                    </a:srgbClr>
                  </a:outerShdw>
                </a:effectLst>
              </a:rPr>
              <a:t> that come and go and </a:t>
            </a:r>
            <a:r>
              <a:rPr lang="en-US" b="1" dirty="0" smtClean="0">
                <a:effectLst>
                  <a:outerShdw blurRad="38100" dist="38100" dir="2700000" algn="tl">
                    <a:srgbClr val="000000">
                      <a:alpha val="43137"/>
                    </a:srgbClr>
                  </a:outerShdw>
                </a:effectLst>
                <a:hlinkClick r:id="rId9"/>
              </a:rPr>
              <a:t>Joint pain</a:t>
            </a:r>
            <a:r>
              <a:rPr lang="en-US" b="1" dirty="0" smtClean="0">
                <a:effectLst>
                  <a:outerShdw blurRad="38100" dist="38100" dir="2700000" algn="tl">
                    <a:srgbClr val="000000">
                      <a:alpha val="43137"/>
                    </a:srgbClr>
                  </a:outerShdw>
                </a:effectLst>
              </a:rPr>
              <a:t>.</a:t>
            </a:r>
          </a:p>
          <a:p>
            <a:pPr algn="just"/>
            <a:r>
              <a:rPr lang="en-US" b="1" dirty="0" smtClean="0">
                <a:effectLst>
                  <a:outerShdw blurRad="38100" dist="38100" dir="2700000" algn="tl">
                    <a:srgbClr val="000000">
                      <a:alpha val="43137"/>
                    </a:srgbClr>
                  </a:outerShdw>
                </a:effectLst>
              </a:rPr>
              <a:t>Brucellosis in a </a:t>
            </a:r>
            <a:r>
              <a:rPr lang="en-US" b="1" dirty="0" smtClean="0">
                <a:effectLst>
                  <a:outerShdw blurRad="38100" dist="38100" dir="2700000" algn="tl">
                    <a:srgbClr val="000000">
                      <a:alpha val="43137"/>
                    </a:srgbClr>
                  </a:outerShdw>
                </a:effectLst>
                <a:hlinkClick r:id="rId10"/>
              </a:rPr>
              <a:t>pregnant</a:t>
            </a:r>
            <a:r>
              <a:rPr lang="en-US" b="1" dirty="0" smtClean="0">
                <a:effectLst>
                  <a:outerShdw blurRad="38100" dist="38100" dir="2700000" algn="tl">
                    <a:srgbClr val="000000">
                      <a:alpha val="43137"/>
                    </a:srgbClr>
                  </a:outerShdw>
                </a:effectLst>
              </a:rPr>
              <a:t> woman may lead to </a:t>
            </a:r>
            <a:r>
              <a:rPr lang="en-US" b="1" dirty="0" smtClean="0">
                <a:effectLst>
                  <a:outerShdw blurRad="38100" dist="38100" dir="2700000" algn="tl">
                    <a:srgbClr val="000000">
                      <a:alpha val="43137"/>
                    </a:srgbClr>
                  </a:outerShdw>
                </a:effectLst>
                <a:hlinkClick r:id="rId11"/>
              </a:rPr>
              <a:t>Miscarriage</a:t>
            </a:r>
            <a:r>
              <a:rPr lang="en-US" b="1" dirty="0" smtClean="0">
                <a:effectLst>
                  <a:outerShdw blurRad="38100" dist="38100" dir="2700000" algn="tl">
                    <a:srgbClr val="000000">
                      <a:alpha val="43137"/>
                    </a:srgbClr>
                  </a:outerShdw>
                </a:effectLst>
              </a:rPr>
              <a:t> and </a:t>
            </a:r>
            <a:r>
              <a:rPr lang="en-US" b="1" dirty="0" smtClean="0">
                <a:effectLst>
                  <a:outerShdw blurRad="38100" dist="38100" dir="2700000" algn="tl">
                    <a:srgbClr val="000000">
                      <a:alpha val="43137"/>
                    </a:srgbClr>
                  </a:outerShdw>
                </a:effectLst>
                <a:hlinkClick r:id="rId12"/>
              </a:rPr>
              <a:t>Birth defects</a:t>
            </a:r>
            <a:r>
              <a:rPr lang="en-US" b="1" dirty="0" smtClean="0">
                <a:effectLst>
                  <a:outerShdw blurRad="38100" dist="38100" dir="2700000" algn="tl">
                    <a:srgbClr val="000000">
                      <a:alpha val="43137"/>
                    </a:srgbClr>
                  </a:outerShdw>
                </a:effectLst>
              </a:rPr>
              <a:t> in the baby.</a:t>
            </a:r>
          </a:p>
        </p:txBody>
      </p:sp>
    </p:spTree>
    <p:extLst>
      <p:ext uri="{BB962C8B-B14F-4D97-AF65-F5344CB8AC3E}">
        <p14:creationId xmlns="" xmlns:p14="http://schemas.microsoft.com/office/powerpoint/2010/main" val="2946901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85720" y="357166"/>
            <a:ext cx="8572560" cy="6215106"/>
          </a:xfrm>
        </p:spPr>
        <p:txBody>
          <a:bodyPr>
            <a:normAutofit/>
          </a:bodyPr>
          <a:lstStyle/>
          <a:p>
            <a:pPr algn="just">
              <a:buNone/>
            </a:pPr>
            <a:r>
              <a:rPr lang="en-US" b="1" dirty="0" smtClean="0">
                <a:effectLst>
                  <a:outerShdw blurRad="38100" dist="38100" dir="2700000" algn="tl">
                    <a:srgbClr val="000000">
                      <a:alpha val="43137"/>
                    </a:srgbClr>
                  </a:outerShdw>
                </a:effectLst>
              </a:rPr>
              <a:t>Death from brucellosis is uncommon. </a:t>
            </a:r>
          </a:p>
          <a:p>
            <a:pPr algn="just">
              <a:buNone/>
            </a:pPr>
            <a:r>
              <a:rPr lang="en-US" b="1" dirty="0" smtClean="0">
                <a:effectLst>
                  <a:outerShdw blurRad="38100" dist="38100" dir="2700000" algn="tl">
                    <a:srgbClr val="000000">
                      <a:alpha val="43137"/>
                    </a:srgbClr>
                  </a:outerShdw>
                </a:effectLst>
              </a:rPr>
              <a:t>Most brucellosis-related deaths are due to:  </a:t>
            </a:r>
          </a:p>
          <a:p>
            <a:pPr lvl="0" algn="just"/>
            <a:r>
              <a:rPr lang="en-US" b="1" dirty="0" smtClean="0">
                <a:effectLst>
                  <a:outerShdw blurRad="38100" dist="38100" dir="2700000" algn="tl">
                    <a:srgbClr val="000000">
                      <a:alpha val="43137"/>
                    </a:srgbClr>
                  </a:outerShdw>
                </a:effectLst>
              </a:rPr>
              <a:t>encephalitis (inflammation of the brain).</a:t>
            </a:r>
          </a:p>
          <a:p>
            <a:pPr lvl="0" algn="just"/>
            <a:r>
              <a:rPr lang="en-US" b="1" dirty="0" smtClean="0">
                <a:effectLst>
                  <a:outerShdw blurRad="38100" dist="38100" dir="2700000" algn="tl">
                    <a:srgbClr val="000000">
                      <a:alpha val="43137"/>
                    </a:srgbClr>
                  </a:outerShdw>
                </a:effectLst>
              </a:rPr>
              <a:t>lesions on the bones and joints.</a:t>
            </a:r>
          </a:p>
          <a:p>
            <a:pPr lvl="0" algn="just"/>
            <a:r>
              <a:rPr lang="en-US" b="1" dirty="0" err="1" smtClean="0">
                <a:effectLst>
                  <a:outerShdw blurRad="38100" dist="38100" dir="2700000" algn="tl">
                    <a:srgbClr val="000000">
                      <a:alpha val="43137"/>
                    </a:srgbClr>
                  </a:outerShdw>
                </a:effectLst>
              </a:rPr>
              <a:t>endocarditis</a:t>
            </a:r>
            <a:r>
              <a:rPr lang="en-US" b="1" dirty="0" smtClean="0">
                <a:effectLst>
                  <a:outerShdw blurRad="38100" dist="38100" dir="2700000" algn="tl">
                    <a:srgbClr val="000000">
                      <a:alpha val="43137"/>
                    </a:srgbClr>
                  </a:outerShdw>
                </a:effectLst>
              </a:rPr>
              <a:t> (infection of the heart’s inner lining).</a:t>
            </a:r>
          </a:p>
          <a:p>
            <a:pPr lvl="0" algn="just"/>
            <a:r>
              <a:rPr lang="en-US" b="1" dirty="0" smtClean="0">
                <a:effectLst>
                  <a:outerShdw blurRad="38100" dist="38100" dir="2700000" algn="tl">
                    <a:srgbClr val="000000">
                      <a:alpha val="43137"/>
                    </a:srgbClr>
                  </a:outerShdw>
                </a:effectLst>
              </a:rPr>
              <a:t>meningitis (inflammation of the membranes around your brain).</a:t>
            </a:r>
          </a:p>
          <a:p>
            <a:endParaRPr lang="en-US" dirty="0" smtClean="0"/>
          </a:p>
          <a:p>
            <a:endParaRPr lang="ar-EG" dirty="0"/>
          </a:p>
        </p:txBody>
      </p:sp>
    </p:spTree>
    <p:extLst>
      <p:ext uri="{BB962C8B-B14F-4D97-AF65-F5344CB8AC3E}">
        <p14:creationId xmlns="" xmlns:p14="http://schemas.microsoft.com/office/powerpoint/2010/main" val="45125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85720" y="428604"/>
            <a:ext cx="8643998" cy="6143668"/>
          </a:xfrm>
        </p:spPr>
        <p:txBody>
          <a:bodyPr>
            <a:normAutofit fontScale="55000" lnSpcReduction="20000"/>
          </a:bodyPr>
          <a:lstStyle/>
          <a:p>
            <a:r>
              <a:rPr lang="en-US" sz="5800" b="1" u="sng" dirty="0" smtClean="0">
                <a:solidFill>
                  <a:srgbClr val="FF0000"/>
                </a:solidFill>
                <a:effectLst>
                  <a:outerShdw blurRad="38100" dist="38100" dir="2700000" algn="tl">
                    <a:srgbClr val="000000">
                      <a:alpha val="43137"/>
                    </a:srgbClr>
                  </a:outerShdw>
                </a:effectLst>
              </a:rPr>
              <a:t>Treatment:</a:t>
            </a:r>
          </a:p>
          <a:p>
            <a:pPr algn="just">
              <a:buNone/>
            </a:pPr>
            <a:r>
              <a:rPr lang="en-US" sz="5100" b="1" dirty="0" smtClean="0"/>
              <a:t>Brucellosis can be difficult to treat. </a:t>
            </a:r>
          </a:p>
          <a:p>
            <a:pPr algn="just">
              <a:buNone/>
            </a:pPr>
            <a:r>
              <a:rPr lang="en-US" sz="5100" b="1" dirty="0" smtClean="0">
                <a:hlinkClick r:id="rId2"/>
              </a:rPr>
              <a:t>Antibiotics</a:t>
            </a:r>
            <a:r>
              <a:rPr lang="en-US" sz="5100" b="1" dirty="0" smtClean="0"/>
              <a:t> commonly used to treat brucellosis include:</a:t>
            </a:r>
          </a:p>
          <a:p>
            <a:pPr lvl="0" algn="just"/>
            <a:r>
              <a:rPr lang="en-US" sz="5100" b="1" dirty="0" err="1" smtClean="0"/>
              <a:t>doxycycline</a:t>
            </a:r>
            <a:r>
              <a:rPr lang="en-US" sz="5100" b="1" dirty="0" smtClean="0"/>
              <a:t>.</a:t>
            </a:r>
          </a:p>
          <a:p>
            <a:pPr lvl="0" algn="just"/>
            <a:r>
              <a:rPr lang="en-US" sz="5100" b="1" dirty="0" smtClean="0">
                <a:hlinkClick r:id="rId3"/>
              </a:rPr>
              <a:t>streptomycin</a:t>
            </a:r>
            <a:r>
              <a:rPr lang="en-US" sz="5100" b="1" dirty="0" smtClean="0"/>
              <a:t>.</a:t>
            </a:r>
          </a:p>
          <a:p>
            <a:pPr lvl="0" algn="just"/>
            <a:r>
              <a:rPr lang="en-US" sz="5100" b="1" dirty="0" smtClean="0"/>
              <a:t>ciprofloxacin or </a:t>
            </a:r>
            <a:r>
              <a:rPr lang="en-US" sz="5100" b="1" dirty="0" err="1" smtClean="0"/>
              <a:t>ofloxacin</a:t>
            </a:r>
            <a:r>
              <a:rPr lang="en-US" sz="5100" b="1" dirty="0" smtClean="0"/>
              <a:t>.</a:t>
            </a:r>
          </a:p>
          <a:p>
            <a:pPr lvl="0" algn="just"/>
            <a:r>
              <a:rPr lang="en-US" sz="5100" b="1" dirty="0" err="1" smtClean="0">
                <a:hlinkClick r:id="rId4"/>
              </a:rPr>
              <a:t>rifampin</a:t>
            </a:r>
            <a:r>
              <a:rPr lang="en-US" sz="5100" b="1" dirty="0" smtClean="0"/>
              <a:t>.</a:t>
            </a:r>
          </a:p>
          <a:p>
            <a:pPr lvl="0" algn="just"/>
            <a:r>
              <a:rPr lang="en-US" sz="5100" b="1" dirty="0" err="1" smtClean="0"/>
              <a:t>bactrim</a:t>
            </a:r>
            <a:r>
              <a:rPr lang="en-US" sz="5100" b="1" dirty="0" smtClean="0"/>
              <a:t>.</a:t>
            </a:r>
          </a:p>
          <a:p>
            <a:pPr lvl="0" algn="just"/>
            <a:r>
              <a:rPr lang="en-US" sz="5100" b="1" dirty="0" smtClean="0">
                <a:hlinkClick r:id="rId5"/>
              </a:rPr>
              <a:t>tetracycline</a:t>
            </a:r>
            <a:r>
              <a:rPr lang="en-US" sz="5100" b="1" dirty="0" smtClean="0"/>
              <a:t>.</a:t>
            </a:r>
          </a:p>
          <a:p>
            <a:pPr algn="just"/>
            <a:endParaRPr lang="en-US" sz="4400" b="1" dirty="0" smtClean="0"/>
          </a:p>
          <a:p>
            <a:pPr algn="just">
              <a:buNone/>
            </a:pPr>
            <a:r>
              <a:rPr lang="en-US" sz="5100" b="1" dirty="0" smtClean="0"/>
              <a:t>The patient  is usually given more than one kind of antibiotic for many weeks to prevent the disease from returning.  Recovery can take weeks, even months. Patients who receive treatment within one month of the start of symptoms can be cured of the disease.</a:t>
            </a:r>
          </a:p>
        </p:txBody>
      </p:sp>
    </p:spTree>
    <p:extLst>
      <p:ext uri="{BB962C8B-B14F-4D97-AF65-F5344CB8AC3E}">
        <p14:creationId xmlns="" xmlns:p14="http://schemas.microsoft.com/office/powerpoint/2010/main" val="3893416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792</Words>
  <Application>Microsoft Office PowerPoint</Application>
  <PresentationFormat>On-screen Show (4:3)</PresentationFormat>
  <Paragraphs>72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BRUCELLOSIS </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تخطيط الوجبات</dc:title>
  <dc:creator>ALBOSTAN</dc:creator>
  <cp:lastModifiedBy>AL BOSTAN</cp:lastModifiedBy>
  <cp:revision>36</cp:revision>
  <dcterms:created xsi:type="dcterms:W3CDTF">2006-08-16T00:00:00Z</dcterms:created>
  <dcterms:modified xsi:type="dcterms:W3CDTF">2018-12-30T10:56:09Z</dcterms:modified>
</cp:coreProperties>
</file>